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8"/>
  </p:notesMasterIdLst>
  <p:sldIdLst>
    <p:sldId id="256" r:id="rId2"/>
    <p:sldId id="257" r:id="rId3"/>
    <p:sldId id="260" r:id="rId4"/>
    <p:sldId id="261" r:id="rId5"/>
    <p:sldId id="258" r:id="rId6"/>
    <p:sldId id="265" r:id="rId7"/>
    <p:sldId id="266" r:id="rId8"/>
    <p:sldId id="267" r:id="rId9"/>
    <p:sldId id="263" r:id="rId10"/>
    <p:sldId id="259" r:id="rId11"/>
    <p:sldId id="268" r:id="rId12"/>
    <p:sldId id="269" r:id="rId13"/>
    <p:sldId id="270" r:id="rId14"/>
    <p:sldId id="272" r:id="rId15"/>
    <p:sldId id="273" r:id="rId16"/>
    <p:sldId id="274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Gantt</a:t>
            </a:r>
            <a:r>
              <a:rPr lang="en-US" baseline="0"/>
              <a:t> Chart</a:t>
            </a:r>
            <a:endParaRPr lang="en-US"/>
          </a:p>
        </c:rich>
      </c:tx>
      <c:layout/>
      <c:overlay val="0"/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'Gant Chart'!$B$1</c:f>
              <c:strCache>
                <c:ptCount val="1"/>
                <c:pt idx="0">
                  <c:v>Start Date</c:v>
                </c:pt>
              </c:strCache>
            </c:strRef>
          </c:tx>
          <c:spPr>
            <a:noFill/>
            <a:ln>
              <a:noFill/>
            </a:ln>
          </c:spPr>
          <c:invertIfNegative val="0"/>
          <c:cat>
            <c:strRef>
              <c:f>'Gant Chart'!$A$2:$A$8</c:f>
              <c:strCache>
                <c:ptCount val="7"/>
                <c:pt idx="0">
                  <c:v>Testing and Verification of Prototype</c:v>
                </c:pt>
                <c:pt idx="1">
                  <c:v>Fabrication and Integration of Prototype</c:v>
                </c:pt>
                <c:pt idx="2">
                  <c:v>Detailed Design</c:v>
                </c:pt>
                <c:pt idx="3">
                  <c:v>Order Prototype Components</c:v>
                </c:pt>
                <c:pt idx="4">
                  <c:v>Design Research</c:v>
                </c:pt>
                <c:pt idx="5">
                  <c:v>Project Proposal</c:v>
                </c:pt>
                <c:pt idx="6">
                  <c:v>Discuss Roles</c:v>
                </c:pt>
              </c:strCache>
            </c:strRef>
          </c:cat>
          <c:val>
            <c:numRef>
              <c:f>'Gant Chart'!$B$2:$B$8</c:f>
              <c:numCache>
                <c:formatCode>m/d/yyyy</c:formatCode>
                <c:ptCount val="7"/>
                <c:pt idx="0">
                  <c:v>40511</c:v>
                </c:pt>
                <c:pt idx="1">
                  <c:v>40497</c:v>
                </c:pt>
                <c:pt idx="2">
                  <c:v>40476</c:v>
                </c:pt>
                <c:pt idx="3">
                  <c:v>40462</c:v>
                </c:pt>
                <c:pt idx="4">
                  <c:v>40427</c:v>
                </c:pt>
                <c:pt idx="5">
                  <c:v>40413</c:v>
                </c:pt>
                <c:pt idx="6">
                  <c:v>40413</c:v>
                </c:pt>
              </c:numCache>
            </c:numRef>
          </c:val>
        </c:ser>
        <c:ser>
          <c:idx val="1"/>
          <c:order val="1"/>
          <c:tx>
            <c:strRef>
              <c:f>'Gant Chart'!$C$1</c:f>
              <c:strCache>
                <c:ptCount val="1"/>
                <c:pt idx="0">
                  <c:v>Completed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cat>
            <c:strRef>
              <c:f>'Gant Chart'!$A$2:$A$8</c:f>
              <c:strCache>
                <c:ptCount val="7"/>
                <c:pt idx="0">
                  <c:v>Testing and Verification of Prototype</c:v>
                </c:pt>
                <c:pt idx="1">
                  <c:v>Fabrication and Integration of Prototype</c:v>
                </c:pt>
                <c:pt idx="2">
                  <c:v>Detailed Design</c:v>
                </c:pt>
                <c:pt idx="3">
                  <c:v>Order Prototype Components</c:v>
                </c:pt>
                <c:pt idx="4">
                  <c:v>Design Research</c:v>
                </c:pt>
                <c:pt idx="5">
                  <c:v>Project Proposal</c:v>
                </c:pt>
                <c:pt idx="6">
                  <c:v>Discuss Roles</c:v>
                </c:pt>
              </c:strCache>
            </c:strRef>
          </c:cat>
          <c:val>
            <c:numRef>
              <c:f>'Gant Chart'!$C$2:$C$8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3</c:v>
                </c:pt>
                <c:pt idx="3">
                  <c:v>0</c:v>
                </c:pt>
                <c:pt idx="4">
                  <c:v>34</c:v>
                </c:pt>
                <c:pt idx="5">
                  <c:v>20</c:v>
                </c:pt>
                <c:pt idx="6">
                  <c:v>3</c:v>
                </c:pt>
              </c:numCache>
            </c:numRef>
          </c:val>
        </c:ser>
        <c:ser>
          <c:idx val="2"/>
          <c:order val="2"/>
          <c:tx>
            <c:strRef>
              <c:f>'Gant Chart'!$D$1</c:f>
              <c:strCache>
                <c:ptCount val="1"/>
                <c:pt idx="0">
                  <c:v>Remaining</c:v>
                </c:pt>
              </c:strCache>
            </c:strRef>
          </c:tx>
          <c:spPr>
            <a:solidFill>
              <a:srgbClr val="EB641B">
                <a:lumMod val="60000"/>
                <a:lumOff val="40000"/>
              </a:srgbClr>
            </a:solidFill>
          </c:spPr>
          <c:invertIfNegative val="0"/>
          <c:cat>
            <c:strRef>
              <c:f>'Gant Chart'!$A$2:$A$8</c:f>
              <c:strCache>
                <c:ptCount val="7"/>
                <c:pt idx="0">
                  <c:v>Testing and Verification of Prototype</c:v>
                </c:pt>
                <c:pt idx="1">
                  <c:v>Fabrication and Integration of Prototype</c:v>
                </c:pt>
                <c:pt idx="2">
                  <c:v>Detailed Design</c:v>
                </c:pt>
                <c:pt idx="3">
                  <c:v>Order Prototype Components</c:v>
                </c:pt>
                <c:pt idx="4">
                  <c:v>Design Research</c:v>
                </c:pt>
                <c:pt idx="5">
                  <c:v>Project Proposal</c:v>
                </c:pt>
                <c:pt idx="6">
                  <c:v>Discuss Roles</c:v>
                </c:pt>
              </c:strCache>
            </c:strRef>
          </c:cat>
          <c:val>
            <c:numRef>
              <c:f>'Gant Chart'!$D$2:$D$8</c:f>
              <c:numCache>
                <c:formatCode>General</c:formatCode>
                <c:ptCount val="7"/>
                <c:pt idx="0">
                  <c:v>15</c:v>
                </c:pt>
                <c:pt idx="1">
                  <c:v>15</c:v>
                </c:pt>
                <c:pt idx="2">
                  <c:v>22</c:v>
                </c:pt>
                <c:pt idx="3">
                  <c:v>20</c:v>
                </c:pt>
                <c:pt idx="4">
                  <c:v>6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81280384"/>
        <c:axId val="81286272"/>
      </c:barChart>
      <c:catAx>
        <c:axId val="81280384"/>
        <c:scaling>
          <c:orientation val="minMax"/>
        </c:scaling>
        <c:delete val="0"/>
        <c:axPos val="l"/>
        <c:majorTickMark val="none"/>
        <c:minorTickMark val="none"/>
        <c:tickLblPos val="nextTo"/>
        <c:crossAx val="81286272"/>
        <c:crosses val="autoZero"/>
        <c:auto val="1"/>
        <c:lblAlgn val="ctr"/>
        <c:lblOffset val="100"/>
        <c:noMultiLvlLbl val="0"/>
      </c:catAx>
      <c:valAx>
        <c:axId val="81286272"/>
        <c:scaling>
          <c:orientation val="minMax"/>
          <c:min val="40400"/>
        </c:scaling>
        <c:delete val="0"/>
        <c:axPos val="b"/>
        <c:majorGridlines/>
        <c:numFmt formatCode="m/d/yyyy" sourceLinked="1"/>
        <c:majorTickMark val="none"/>
        <c:minorTickMark val="none"/>
        <c:tickLblPos val="nextTo"/>
        <c:spPr>
          <a:ln w="9525">
            <a:noFill/>
          </a:ln>
        </c:spPr>
        <c:crossAx val="81280384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AE23A9-7DF8-4081-936D-24DF2CCEE1D2}" type="datetimeFigureOut">
              <a:rPr lang="en-US" smtClean="0"/>
              <a:t>10/5/2010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20EA45-2970-4E8B-B0DC-0FE93E4B9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255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Change caps and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resis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20EA45-2970-4E8B-B0DC-0FE93E4B9CB2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Change from prototype to production cost for PCB – Green benefits?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20EA45-2970-4E8B-B0DC-0FE93E4B9CB2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Calculate per hour based on</a:t>
            </a:r>
            <a:r>
              <a:rPr lang="en-US" baseline="0" dirty="0" smtClean="0"/>
              <a:t> salary</a:t>
            </a:r>
          </a:p>
          <a:p>
            <a:r>
              <a:rPr lang="en-US" baseline="0" dirty="0" smtClean="0"/>
              <a:t>Use generic 802.15 </a:t>
            </a:r>
            <a:r>
              <a:rPr lang="en-US" baseline="0" dirty="0" err="1" smtClean="0"/>
              <a:t>protocal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20EA45-2970-4E8B-B0DC-0FE93E4B9CB2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D92648D-52D8-4EFE-BAD6-68A15F01E4E0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DD5EFC4-67F6-4645-ABB5-FC80BB588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92648D-52D8-4EFE-BAD6-68A15F01E4E0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D5EFC4-67F6-4645-ABB5-FC80BB588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92648D-52D8-4EFE-BAD6-68A15F01E4E0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D5EFC4-67F6-4645-ABB5-FC80BB588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92648D-52D8-4EFE-BAD6-68A15F01E4E0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D5EFC4-67F6-4645-ABB5-FC80BB588A5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92648D-52D8-4EFE-BAD6-68A15F01E4E0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D5EFC4-67F6-4645-ABB5-FC80BB588A5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92648D-52D8-4EFE-BAD6-68A15F01E4E0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D5EFC4-67F6-4645-ABB5-FC80BB588A5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92648D-52D8-4EFE-BAD6-68A15F01E4E0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D5EFC4-67F6-4645-ABB5-FC80BB588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92648D-52D8-4EFE-BAD6-68A15F01E4E0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D5EFC4-67F6-4645-ABB5-FC80BB588A5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92648D-52D8-4EFE-BAD6-68A15F01E4E0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D5EFC4-67F6-4645-ABB5-FC80BB588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D92648D-52D8-4EFE-BAD6-68A15F01E4E0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D5EFC4-67F6-4645-ABB5-FC80BB588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D92648D-52D8-4EFE-BAD6-68A15F01E4E0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DD5EFC4-67F6-4645-ABB5-FC80BB588A5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D92648D-52D8-4EFE-BAD6-68A15F01E4E0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DD5EFC4-67F6-4645-ABB5-FC80BB588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spreadsheets.google.com/viewform?formkey=dFE5Qk1aaGVuNXJfNjgwUW4zbTZ2ZFE6MQ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1829761"/>
          </a:xfrm>
        </p:spPr>
        <p:txBody>
          <a:bodyPr/>
          <a:lstStyle/>
          <a:p>
            <a:r>
              <a:rPr lang="en-US" dirty="0" smtClean="0"/>
              <a:t>Senior Design: Steam Heat Controller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276600"/>
            <a:ext cx="7772400" cy="16764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dirty="0" smtClean="0"/>
              <a:t>Team Members: Curtis Mayberry, Ben Cao, </a:t>
            </a:r>
          </a:p>
          <a:p>
            <a:pPr algn="l"/>
            <a:r>
              <a:rPr lang="en-US" dirty="0" smtClean="0"/>
              <a:t>		        Thinh Luong, Ben Jusufovic</a:t>
            </a:r>
          </a:p>
          <a:p>
            <a:pPr algn="l"/>
            <a:endParaRPr lang="en-US" dirty="0" smtClean="0"/>
          </a:p>
          <a:p>
            <a:pPr algn="l"/>
            <a:r>
              <a:rPr lang="en-US" dirty="0" smtClean="0"/>
              <a:t>Advisors: 		Lee Harker, Jason Boyd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Conflicting Temperature Preferences </a:t>
            </a:r>
          </a:p>
          <a:p>
            <a:pPr lvl="1"/>
            <a:r>
              <a:rPr lang="en-US" dirty="0" smtClean="0"/>
              <a:t>2 </a:t>
            </a:r>
            <a:r>
              <a:rPr lang="en-US" dirty="0" smtClean="0"/>
              <a:t>to </a:t>
            </a:r>
            <a:r>
              <a:rPr lang="en-US" dirty="0"/>
              <a:t>5</a:t>
            </a:r>
            <a:r>
              <a:rPr lang="en-US" dirty="0" smtClean="0"/>
              <a:t> </a:t>
            </a:r>
            <a:r>
              <a:rPr lang="en-US" dirty="0" smtClean="0"/>
              <a:t>rooms with multiple control panels</a:t>
            </a:r>
          </a:p>
          <a:p>
            <a:r>
              <a:rPr lang="en-US" dirty="0" smtClean="0"/>
              <a:t>Limited mechanical experience</a:t>
            </a:r>
          </a:p>
          <a:p>
            <a:r>
              <a:rPr lang="en-US" dirty="0" smtClean="0"/>
              <a:t>Part’s lead time</a:t>
            </a:r>
          </a:p>
          <a:p>
            <a:r>
              <a:rPr lang="en-US" dirty="0" smtClean="0"/>
              <a:t>Need an adaptable system</a:t>
            </a:r>
          </a:p>
          <a:p>
            <a:pPr lvl="1"/>
            <a:r>
              <a:rPr lang="en-US" dirty="0" smtClean="0"/>
              <a:t>Variety of environments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Issues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Controller Box Budget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77291"/>
            <a:ext cx="8378598" cy="285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Panel Budget</a:t>
            </a: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057400"/>
            <a:ext cx="8686800" cy="26134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8191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 Cost Estimate</a:t>
            </a: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98" y="2209800"/>
            <a:ext cx="8686801" cy="275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8191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Gantt Chart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4668991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62111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spreadsheets.google.com/viewform?formkey=dFE5Qk1aaGVuNXJfNjgwUW4zbTZ2ZFE6MQ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Tracking Our Progress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9000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pic>
        <p:nvPicPr>
          <p:cNvPr id="4098" name="Picture 2" descr="\\seniord.ece.iastate.edu\may1119\Pictures\WholeTeam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386840"/>
            <a:ext cx="6299588" cy="472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8601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 Statement</a:t>
            </a:r>
          </a:p>
          <a:p>
            <a:r>
              <a:rPr lang="en-US" dirty="0" smtClean="0"/>
              <a:t>Constraints</a:t>
            </a:r>
          </a:p>
          <a:p>
            <a:r>
              <a:rPr lang="en-US" dirty="0" smtClean="0"/>
              <a:t>High-level Design</a:t>
            </a:r>
          </a:p>
          <a:p>
            <a:r>
              <a:rPr lang="en-US" dirty="0" smtClean="0"/>
              <a:t>Expected deliverables</a:t>
            </a:r>
          </a:p>
          <a:p>
            <a:r>
              <a:rPr lang="en-US" dirty="0" smtClean="0"/>
              <a:t>Possible Issues </a:t>
            </a:r>
          </a:p>
          <a:p>
            <a:r>
              <a:rPr lang="en-US" dirty="0" smtClean="0"/>
              <a:t>Budget</a:t>
            </a:r>
          </a:p>
          <a:p>
            <a:r>
              <a:rPr lang="en-US" dirty="0" smtClean="0"/>
              <a:t>Schedule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>
              <a:buNone/>
            </a:pPr>
            <a:r>
              <a:rPr lang="en-US" dirty="0" smtClean="0"/>
              <a:t>Currently, the old section of </a:t>
            </a:r>
            <a:r>
              <a:rPr lang="en-US" dirty="0" err="1" smtClean="0"/>
              <a:t>Coover</a:t>
            </a:r>
            <a:r>
              <a:rPr lang="en-US" dirty="0" smtClean="0"/>
              <a:t> utilizes steam valves in order to heat adjacent rooms.  In extreme cases, one steam valve controls the temperature in </a:t>
            </a:r>
            <a:r>
              <a:rPr lang="en-US" dirty="0" smtClean="0"/>
              <a:t>five</a:t>
            </a:r>
            <a:r>
              <a:rPr lang="en-US" dirty="0" smtClean="0"/>
              <a:t> </a:t>
            </a:r>
            <a:r>
              <a:rPr lang="en-US" dirty="0" smtClean="0"/>
              <a:t>different rooms through </a:t>
            </a:r>
            <a:r>
              <a:rPr lang="en-US" dirty="0" smtClean="0"/>
              <a:t>five</a:t>
            </a:r>
            <a:r>
              <a:rPr lang="en-US" dirty="0" smtClean="0"/>
              <a:t> </a:t>
            </a:r>
            <a:r>
              <a:rPr lang="en-US" dirty="0" smtClean="0"/>
              <a:t>radiators.  This leads to temperature offset in the rooms and continuous adjustment of the valve in order to accommodate the individuals within each room.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Statement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Temperature Sensors controlled by wireless</a:t>
            </a:r>
          </a:p>
          <a:p>
            <a:r>
              <a:rPr lang="en-US" dirty="0" smtClean="0"/>
              <a:t>Mechanical implementation</a:t>
            </a:r>
          </a:p>
          <a:p>
            <a:r>
              <a:rPr lang="en-US" dirty="0" smtClean="0"/>
              <a:t>Temperature differentiation between rooms</a:t>
            </a:r>
          </a:p>
          <a:p>
            <a:r>
              <a:rPr lang="en-US" dirty="0" smtClean="0"/>
              <a:t>Financial budget: $1000 (not finalized)</a:t>
            </a:r>
          </a:p>
          <a:p>
            <a:r>
              <a:rPr lang="en-US" dirty="0" smtClean="0"/>
              <a:t>Plant restrictions (heat output)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Constraints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Mechanical system</a:t>
            </a:r>
          </a:p>
          <a:p>
            <a:r>
              <a:rPr lang="en-US" dirty="0" smtClean="0"/>
              <a:t>Wireless interface between temperature sensor and controller</a:t>
            </a:r>
          </a:p>
          <a:p>
            <a:r>
              <a:rPr lang="en-US" dirty="0" smtClean="0"/>
              <a:t>PID Temperature Controller</a:t>
            </a:r>
          </a:p>
          <a:p>
            <a:r>
              <a:rPr lang="en-US" dirty="0" smtClean="0"/>
              <a:t>Network </a:t>
            </a:r>
            <a:r>
              <a:rPr lang="en-US" dirty="0" smtClean="0"/>
              <a:t>interface</a:t>
            </a:r>
          </a:p>
          <a:p>
            <a:r>
              <a:rPr lang="en-US" dirty="0" smtClean="0"/>
              <a:t>Room temperature profiling </a:t>
            </a:r>
          </a:p>
          <a:p>
            <a:r>
              <a:rPr lang="en-US" dirty="0" smtClean="0"/>
              <a:t>Temperature sensor located in control </a:t>
            </a:r>
            <a:r>
              <a:rPr lang="en-US" dirty="0" smtClean="0"/>
              <a:t>panel</a:t>
            </a:r>
          </a:p>
          <a:p>
            <a:r>
              <a:rPr lang="en-US" dirty="0"/>
              <a:t>LCD user </a:t>
            </a:r>
            <a:r>
              <a:rPr lang="en-US" dirty="0" smtClean="0"/>
              <a:t>interface</a:t>
            </a:r>
            <a:endParaRPr lang="en-US" dirty="0" smtClean="0"/>
          </a:p>
          <a:p>
            <a:r>
              <a:rPr lang="en-US" dirty="0" smtClean="0"/>
              <a:t>building profiling</a:t>
            </a:r>
          </a:p>
          <a:p>
            <a:r>
              <a:rPr lang="en-US" dirty="0" smtClean="0"/>
              <a:t>Interface with Johnston Control equipment?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High-level Design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Overall Design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371600"/>
            <a:ext cx="8086473" cy="4559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User Interface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1600200"/>
            <a:ext cx="5953236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Controller Box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74198" y="1481138"/>
            <a:ext cx="5799722" cy="4691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controller per valve</a:t>
            </a:r>
          </a:p>
          <a:p>
            <a:pPr lvl="1"/>
            <a:r>
              <a:rPr lang="en-US" dirty="0" smtClean="0"/>
              <a:t>Ability to communicate through ISU network</a:t>
            </a:r>
          </a:p>
          <a:p>
            <a:r>
              <a:rPr lang="en-US" dirty="0" smtClean="0"/>
              <a:t>Functional control panel</a:t>
            </a:r>
          </a:p>
          <a:p>
            <a:pPr lvl="1"/>
            <a:r>
              <a:rPr lang="en-US" dirty="0" smtClean="0"/>
              <a:t>LCD interface</a:t>
            </a:r>
          </a:p>
          <a:p>
            <a:pPr lvl="1"/>
            <a:r>
              <a:rPr lang="en-US" dirty="0" smtClean="0"/>
              <a:t>Communicate with controller</a:t>
            </a:r>
          </a:p>
          <a:p>
            <a:pPr lvl="1"/>
            <a:r>
              <a:rPr lang="en-US" dirty="0" smtClean="0"/>
              <a:t>One temperature sensor per room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Expected Deliverables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272</TotalTime>
  <Words>258</Words>
  <Application>Microsoft Office PowerPoint</Application>
  <PresentationFormat>On-screen Show (4:3)</PresentationFormat>
  <Paragraphs>63</Paragraphs>
  <Slides>16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Concourse</vt:lpstr>
      <vt:lpstr>Senior Design: Steam Heat Controller </vt:lpstr>
      <vt:lpstr>Overview</vt:lpstr>
      <vt:lpstr>Problem Statement</vt:lpstr>
      <vt:lpstr>Constraints</vt:lpstr>
      <vt:lpstr>High-level Design</vt:lpstr>
      <vt:lpstr>Overall Design</vt:lpstr>
      <vt:lpstr>User Interface</vt:lpstr>
      <vt:lpstr>Controller Box</vt:lpstr>
      <vt:lpstr>Expected Deliverables</vt:lpstr>
      <vt:lpstr>Possible Issues</vt:lpstr>
      <vt:lpstr>Controller Box Budget</vt:lpstr>
      <vt:lpstr>Control Panel Budget</vt:lpstr>
      <vt:lpstr>Total Cost Estimate</vt:lpstr>
      <vt:lpstr>Gantt Chart</vt:lpstr>
      <vt:lpstr>Tracking Our Progress</vt:lpstr>
      <vt:lpstr>Questions?</vt:lpstr>
    </vt:vector>
  </TitlesOfParts>
  <Company>Iowa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Senior Design: Steam Heat Controller</dc:title>
  <dc:creator>becao</dc:creator>
  <cp:lastModifiedBy>Curtis</cp:lastModifiedBy>
  <cp:revision>57</cp:revision>
  <dcterms:created xsi:type="dcterms:W3CDTF">2010-09-07T16:10:03Z</dcterms:created>
  <dcterms:modified xsi:type="dcterms:W3CDTF">2010-10-05T17:18:59Z</dcterms:modified>
</cp:coreProperties>
</file>